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6" r:id="rId8"/>
    <p:sldId id="261" r:id="rId9"/>
    <p:sldId id="264" r:id="rId10"/>
    <p:sldId id="265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908720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Муниципальное бюджетное общеобразовательное учреждение «Иске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Рязяпская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средняя общеобразовательная школа Спасского муниципального района Республики Татарстан»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65980" y="2967335"/>
            <a:ext cx="541205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Школьное методическое 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объединение учителей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гуманитарного цикла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5157192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Руководитель: </a:t>
            </a:r>
            <a:r>
              <a:rPr lang="ru-RU" dirty="0" err="1" smtClean="0">
                <a:solidFill>
                  <a:srgbClr val="002060"/>
                </a:solidFill>
              </a:rPr>
              <a:t>Самигуллина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Чулпан </a:t>
            </a:r>
            <a:r>
              <a:rPr lang="ru-RU" dirty="0" err="1">
                <a:solidFill>
                  <a:srgbClr val="002060"/>
                </a:solidFill>
              </a:rPr>
              <a:t>Фердависовна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r>
              <a:rPr lang="ru-RU" dirty="0">
                <a:solidFill>
                  <a:srgbClr val="002060"/>
                </a:solidFill>
              </a:rPr>
              <a:t>учитель английского языка </a:t>
            </a:r>
          </a:p>
          <a:p>
            <a:r>
              <a:rPr lang="ru-RU" dirty="0">
                <a:solidFill>
                  <a:srgbClr val="002060"/>
                </a:solidFill>
              </a:rPr>
              <a:t>высшей квалификационной категории</a:t>
            </a:r>
          </a:p>
        </p:txBody>
      </p:sp>
    </p:spTree>
    <p:extLst>
      <p:ext uri="{BB962C8B-B14F-4D97-AF65-F5344CB8AC3E}">
        <p14:creationId xmlns:p14="http://schemas.microsoft.com/office/powerpoint/2010/main" val="135652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1.	Совершенствование системы методической работы ШМО.</a:t>
            </a:r>
          </a:p>
          <a:p>
            <a:pPr marL="0" indent="0">
              <a:buNone/>
            </a:pPr>
            <a:r>
              <a:rPr lang="ru-RU" b="1" dirty="0"/>
              <a:t>2.	Повышение уровня профессиональной компетентности педагогов.</a:t>
            </a:r>
          </a:p>
          <a:p>
            <a:pPr marL="0" indent="0">
              <a:buNone/>
            </a:pPr>
            <a:r>
              <a:rPr lang="ru-RU" b="1" dirty="0"/>
              <a:t>3.	Ликвидация (снижение доли) профессиональных дефицитов.</a:t>
            </a:r>
          </a:p>
          <a:p>
            <a:pPr marL="0" indent="0">
              <a:buNone/>
            </a:pPr>
            <a:r>
              <a:rPr lang="ru-RU" b="1" dirty="0"/>
              <a:t>4.	Увеличение доли учителей и обучающихся, участвующих в НПК, проектно-исследовательской деятельности.</a:t>
            </a:r>
          </a:p>
          <a:p>
            <a:pPr marL="0" indent="0">
              <a:buNone/>
            </a:pPr>
            <a:r>
              <a:rPr lang="ru-RU" b="1" dirty="0"/>
              <a:t>5.	 Повышение ИКТ компетенций учителей, активное использование ЭОР в урочной и внеурочной деятельности.</a:t>
            </a:r>
          </a:p>
          <a:p>
            <a:pPr marL="0" indent="0">
              <a:buNone/>
            </a:pPr>
            <a:r>
              <a:rPr lang="ru-RU" b="1" dirty="0"/>
              <a:t>6.	Установление традиции наставничества «учитель» - «учитель» для педагогов.</a:t>
            </a:r>
          </a:p>
          <a:p>
            <a:pPr marL="0" indent="0">
              <a:buNone/>
            </a:pPr>
            <a:r>
              <a:rPr lang="ru-RU" b="1" dirty="0"/>
              <a:t>7.	Повышение активности учителей в направлении самообразования.</a:t>
            </a:r>
          </a:p>
          <a:p>
            <a:pPr marL="0" indent="0">
              <a:buNone/>
            </a:pPr>
            <a:r>
              <a:rPr lang="ru-RU" b="1" dirty="0"/>
              <a:t>8.	Повышение методической, интеллектуальной культуры учителя.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Показатели эффективности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356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3" y="2132856"/>
            <a:ext cx="7704857" cy="2376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«Учитель, который перестает учиться, перестает быть учителем» …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Наше кредо: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55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61693"/>
            <a:ext cx="4103687" cy="397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215" y="461693"/>
            <a:ext cx="4341440" cy="39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4143" y="4725144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…«Чтоб 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достичь вершин педагогического мастерства, 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необходимо 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всегда искать в себе ученика»</a:t>
            </a:r>
          </a:p>
        </p:txBody>
      </p:sp>
    </p:spTree>
    <p:extLst>
      <p:ext uri="{BB962C8B-B14F-4D97-AF65-F5344CB8AC3E}">
        <p14:creationId xmlns:p14="http://schemas.microsoft.com/office/powerpoint/2010/main" val="12431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92696"/>
            <a:ext cx="5208579" cy="3906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4526" y="4599296"/>
            <a:ext cx="81340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ШМО создано  для  учителей </a:t>
            </a:r>
            <a:r>
              <a:rPr lang="ru-RU" sz="2000" dirty="0" smtClean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гуманитарного</a:t>
            </a:r>
          </a:p>
          <a:p>
            <a:pPr lvl="0"/>
            <a:r>
              <a:rPr lang="ru-RU" sz="2000" dirty="0" smtClean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цикла: русского языка и литературы, </a:t>
            </a:r>
            <a:r>
              <a:rPr lang="ru-RU" sz="2000" dirty="0" smtClean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родного</a:t>
            </a:r>
          </a:p>
          <a:p>
            <a:pPr lvl="0"/>
            <a:r>
              <a:rPr lang="ru-RU" sz="2000" dirty="0" smtClean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(татарского) </a:t>
            </a:r>
            <a:r>
              <a:rPr lang="ru-RU" sz="2000" dirty="0" smtClean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языка </a:t>
            </a:r>
            <a:r>
              <a:rPr lang="ru-RU" sz="2000" dirty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и родной (татарской) литературы, </a:t>
            </a:r>
            <a:endParaRPr lang="ru-RU" sz="2000" dirty="0" smtClean="0">
              <a:solidFill>
                <a:srgbClr val="4584D3">
                  <a:lumMod val="75000"/>
                </a:srgbClr>
              </a:solidFill>
              <a:latin typeface="Arial Black" panose="020B0A04020102020204" pitchFamily="34" charset="0"/>
            </a:endParaRPr>
          </a:p>
          <a:p>
            <a:pPr lvl="0"/>
            <a:r>
              <a:rPr lang="ru-RU" sz="2000" dirty="0" smtClean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английского </a:t>
            </a:r>
            <a:r>
              <a:rPr lang="ru-RU" sz="2000" dirty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языка, истории, обществознания, </a:t>
            </a:r>
            <a:endParaRPr lang="ru-RU" sz="2000" dirty="0" smtClean="0">
              <a:solidFill>
                <a:srgbClr val="4584D3">
                  <a:lumMod val="75000"/>
                </a:srgbClr>
              </a:solidFill>
              <a:latin typeface="Arial Black" panose="020B0A04020102020204" pitchFamily="34" charset="0"/>
            </a:endParaRPr>
          </a:p>
          <a:p>
            <a:pPr lvl="0"/>
            <a:r>
              <a:rPr lang="ru-RU" sz="2000" dirty="0" smtClean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ОБЖ</a:t>
            </a:r>
            <a:r>
              <a:rPr lang="ru-RU" sz="2000" dirty="0">
                <a:solidFill>
                  <a:srgbClr val="4584D3">
                    <a:lumMod val="75000"/>
                  </a:srgbClr>
                </a:solidFill>
                <a:latin typeface="Arial Black" panose="020B0A04020102020204" pitchFamily="34" charset="0"/>
              </a:rPr>
              <a:t>, музыки.</a:t>
            </a:r>
          </a:p>
        </p:txBody>
      </p:sp>
    </p:spTree>
    <p:extLst>
      <p:ext uri="{BB962C8B-B14F-4D97-AF65-F5344CB8AC3E}">
        <p14:creationId xmlns:p14="http://schemas.microsoft.com/office/powerpoint/2010/main" val="113313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4857"/>
            <a:ext cx="7772400" cy="1780108"/>
          </a:xfrm>
        </p:spPr>
        <p:txBody>
          <a:bodyPr/>
          <a:lstStyle/>
          <a:p>
            <a:r>
              <a:rPr lang="ru-RU" dirty="0" smtClean="0"/>
              <a:t>Цель деятельности ШМО гуманитарного цикла: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800800" cy="244827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«Повышение качества образовательного процесса через непрерывное совершенствование педагогического мастерства педагогов школы, их профессиональной компетентности» и направлена на  создание условий для профессионального, культурного, творческого роста педагогов.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99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Информативная деятельность:</a:t>
            </a:r>
          </a:p>
          <a:p>
            <a:pPr marL="0" indent="0">
              <a:buNone/>
            </a:pPr>
            <a:r>
              <a:rPr lang="ru-RU" dirty="0"/>
              <a:t>1.       Формирование банка данных педагогической информации (методический материал).</a:t>
            </a:r>
          </a:p>
          <a:p>
            <a:pPr marL="0" indent="0">
              <a:buNone/>
            </a:pPr>
            <a:r>
              <a:rPr lang="ru-RU" dirty="0"/>
              <a:t>2.       Разработки занятий внеурочной деятельности.</a:t>
            </a:r>
          </a:p>
          <a:p>
            <a:pPr marL="0" indent="0">
              <a:buNone/>
            </a:pPr>
            <a:r>
              <a:rPr lang="ru-RU" dirty="0"/>
              <a:t>3.      Составление банков заданий по формированию функциональной грамотности.</a:t>
            </a:r>
          </a:p>
          <a:p>
            <a:pPr marL="0" indent="0">
              <a:buNone/>
            </a:pPr>
            <a:r>
              <a:rPr lang="ru-RU" dirty="0"/>
              <a:t>4.      Доклады, с которым учителя – предметники выступают на МО и других мероприятиях</a:t>
            </a:r>
          </a:p>
          <a:p>
            <a:pPr marL="0" indent="0">
              <a:buNone/>
            </a:pPr>
            <a:r>
              <a:rPr lang="ru-RU" dirty="0"/>
              <a:t>5.      Формирование портфолио.</a:t>
            </a:r>
          </a:p>
          <a:p>
            <a:pPr marL="0" indent="0">
              <a:buNone/>
            </a:pPr>
            <a:r>
              <a:rPr lang="ru-RU" dirty="0"/>
              <a:t>6.      Пополнение методическим материалом персональных сайтов учителей МО гуманитарного цикла.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Направления методической работы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63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1.   Консультирование педагогов по вопросам составления рабочих программ и тематического планирования.                                                                                                                     2.   Консультирование педагогов с целью ликвидации затруднений в педагогической деятельности.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Консультативная деятельность:</a:t>
            </a:r>
          </a:p>
        </p:txBody>
      </p:sp>
    </p:spTree>
    <p:extLst>
      <p:ext uri="{BB962C8B-B14F-4D97-AF65-F5344CB8AC3E}">
        <p14:creationId xmlns:p14="http://schemas.microsoft.com/office/powerpoint/2010/main" val="297631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Формы  заседаний ШМО:</a:t>
            </a:r>
          </a:p>
          <a:p>
            <a:pPr marL="0" indent="0">
              <a:buNone/>
            </a:pPr>
            <a:r>
              <a:rPr lang="ru-RU" dirty="0"/>
              <a:t>1) теоретические семинары (доклады, сообщения);</a:t>
            </a:r>
          </a:p>
          <a:p>
            <a:pPr marL="0" indent="0">
              <a:buNone/>
            </a:pPr>
            <a:r>
              <a:rPr lang="ru-RU" dirty="0"/>
              <a:t>2) семинары-практикумы;</a:t>
            </a:r>
          </a:p>
          <a:p>
            <a:pPr marL="0" indent="0">
              <a:buNone/>
            </a:pPr>
            <a:r>
              <a:rPr lang="ru-RU" dirty="0"/>
              <a:t>3) диспуты, дискуссии;</a:t>
            </a:r>
          </a:p>
          <a:p>
            <a:pPr marL="0" indent="0">
              <a:buNone/>
            </a:pPr>
            <a:r>
              <a:rPr lang="ru-RU" dirty="0"/>
              <a:t>4) обсуждение открытых мероприятий;</a:t>
            </a:r>
          </a:p>
          <a:p>
            <a:pPr marL="0" indent="0">
              <a:buNone/>
            </a:pPr>
            <a:r>
              <a:rPr lang="ru-RU" dirty="0"/>
              <a:t>5) обсуждение результатов </a:t>
            </a:r>
            <a:r>
              <a:rPr lang="ru-RU" dirty="0" smtClean="0"/>
              <a:t>тестирования,      анкетирования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6 методический аукцион;</a:t>
            </a:r>
          </a:p>
          <a:p>
            <a:pPr marL="0" indent="0">
              <a:buNone/>
            </a:pPr>
            <a:r>
              <a:rPr lang="ru-RU" dirty="0"/>
              <a:t>7) творческая лаборатория, презентация опыта работы.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Организационные формы работы:</a:t>
            </a:r>
          </a:p>
        </p:txBody>
      </p:sp>
    </p:spTree>
    <p:extLst>
      <p:ext uri="{BB962C8B-B14F-4D97-AF65-F5344CB8AC3E}">
        <p14:creationId xmlns:p14="http://schemas.microsoft.com/office/powerpoint/2010/main" val="230102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0649"/>
            <a:ext cx="4536504" cy="340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260649"/>
            <a:ext cx="4099813" cy="340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52" y="3526478"/>
            <a:ext cx="4238748" cy="31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68765"/>
            <a:ext cx="4462175" cy="329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91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7" y="2060848"/>
            <a:ext cx="7524824" cy="406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      Анализ методической деятельности за учебный год и планирование на новый учебный год;                                         </a:t>
            </a:r>
          </a:p>
          <a:p>
            <a:pPr marL="0" indent="0">
              <a:buNone/>
            </a:pPr>
            <a:r>
              <a:rPr lang="ru-RU" dirty="0"/>
              <a:t>2.      Анализ работы педагогов с целью оказания им методической помощи.  </a:t>
            </a:r>
          </a:p>
          <a:p>
            <a:pPr marL="0" indent="0">
              <a:buNone/>
            </a:pPr>
            <a:r>
              <a:rPr lang="ru-RU" dirty="0"/>
              <a:t>3.      Анализ работы по планам самообразования учителей МО гуманитарного цикла.</a:t>
            </a:r>
          </a:p>
          <a:p>
            <a:pPr marL="0" indent="0">
              <a:buNone/>
            </a:pPr>
            <a:r>
              <a:rPr lang="ru-RU" dirty="0"/>
              <a:t>4.       Анализ участия в предметных конкурсах и олимпиадах различных уровней и направлений в рамках предметов гуманитарного цикла.</a:t>
            </a:r>
          </a:p>
          <a:p>
            <a:pPr marL="0" indent="0">
              <a:buNone/>
            </a:pPr>
            <a:r>
              <a:rPr lang="ru-RU" dirty="0"/>
              <a:t>5.      Анализ посещения открытых уроков.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Аналитическая деятельность:</a:t>
            </a:r>
          </a:p>
        </p:txBody>
      </p:sp>
    </p:spTree>
    <p:extLst>
      <p:ext uri="{BB962C8B-B14F-4D97-AF65-F5344CB8AC3E}">
        <p14:creationId xmlns:p14="http://schemas.microsoft.com/office/powerpoint/2010/main" val="98194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700808"/>
            <a:ext cx="7308800" cy="244827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Количество призовых и мест в олимпиадах: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14 </a:t>
            </a:r>
            <a:r>
              <a:rPr lang="ru-RU" dirty="0" smtClean="0"/>
              <a:t>уч.-32,5% по школе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Количество участников в НПК: 8уч-19% по школе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Количество участников в творческих и иных конкурсах: 38уч- 88% по школе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Результативность деятельности ШМО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89040"/>
            <a:ext cx="3851920" cy="2892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3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136</TotalTime>
  <Words>397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Презентация PowerPoint</vt:lpstr>
      <vt:lpstr>Презентация PowerPoint</vt:lpstr>
      <vt:lpstr>Цель деятельности ШМО гуманитарного цикла:</vt:lpstr>
      <vt:lpstr>Направления методической работы </vt:lpstr>
      <vt:lpstr>Консультативная деятельность:</vt:lpstr>
      <vt:lpstr>Организационные формы работы:</vt:lpstr>
      <vt:lpstr>Презентация PowerPoint</vt:lpstr>
      <vt:lpstr>Аналитическая деятельность:</vt:lpstr>
      <vt:lpstr>Результативность деятельности ШМО</vt:lpstr>
      <vt:lpstr>Показатели эффективности</vt:lpstr>
      <vt:lpstr>Наше кредо: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Чулпан</dc:creator>
  <cp:lastModifiedBy>Чулпан</cp:lastModifiedBy>
  <cp:revision>14</cp:revision>
  <dcterms:created xsi:type="dcterms:W3CDTF">2022-04-21T02:15:56Z</dcterms:created>
  <dcterms:modified xsi:type="dcterms:W3CDTF">2022-04-21T08:47:47Z</dcterms:modified>
</cp:coreProperties>
</file>